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9" d="100"/>
          <a:sy n="59" d="100"/>
        </p:scale>
        <p:origin x="-72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7A8D-2D4D-4398-9CA7-160A0F043904}" type="datetimeFigureOut">
              <a:rPr lang="ar-QA" smtClean="0"/>
              <a:pPr/>
              <a:t>25/11/1433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1470025"/>
          </a:xfrm>
        </p:spPr>
        <p:txBody>
          <a:bodyPr/>
          <a:lstStyle/>
          <a:p>
            <a:r>
              <a:rPr lang="ar-QA" b="1" dirty="0" smtClean="0">
                <a:solidFill>
                  <a:srgbClr val="FF0000"/>
                </a:solidFill>
              </a:rPr>
              <a:t> الوحدة الثانية</a:t>
            </a:r>
            <a:br>
              <a:rPr lang="ar-QA" b="1" dirty="0" smtClean="0">
                <a:solidFill>
                  <a:srgbClr val="FF0000"/>
                </a:solidFill>
              </a:rPr>
            </a:br>
            <a:r>
              <a:rPr lang="ar-QA" b="1" dirty="0" smtClean="0">
                <a:solidFill>
                  <a:srgbClr val="FF0000"/>
                </a:solidFill>
              </a:rPr>
              <a:t>الدرس الثاني</a:t>
            </a:r>
            <a:endParaRPr lang="ar-QA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752600"/>
          </a:xfrm>
        </p:spPr>
        <p:txBody>
          <a:bodyPr>
            <a:normAutofit/>
          </a:bodyPr>
          <a:lstStyle/>
          <a:p>
            <a:r>
              <a:rPr lang="ar-QA" sz="4400" b="1" dirty="0" smtClean="0">
                <a:solidFill>
                  <a:srgbClr val="FF0000"/>
                </a:solidFill>
              </a:rPr>
              <a:t>البناء الضوئي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Photosynthesis</a:t>
            </a:r>
            <a:endParaRPr lang="ar-QA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5285"/>
            <a:ext cx="8229600" cy="3229819"/>
          </a:xfrm>
        </p:spPr>
        <p:txBody>
          <a:bodyPr>
            <a:normAutofit fontScale="92500" lnSpcReduction="10000"/>
          </a:bodyPr>
          <a:lstStyle/>
          <a:p>
            <a:r>
              <a:rPr lang="ar-QA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1- ما البناء الضوئي؟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هو تحويل الطاقة الضوئية إلى طاقة كيميائية .</a:t>
            </a:r>
          </a:p>
          <a:p>
            <a:pPr marL="0" indent="0">
              <a:buNone/>
            </a:pPr>
            <a:r>
              <a:rPr lang="ar-QA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2- أهمية البناء الضوئي </a:t>
            </a:r>
          </a:p>
          <a:p>
            <a:pPr marL="0" indent="0"/>
            <a:r>
              <a:rPr lang="ar-QA" b="1" dirty="0" smtClean="0">
                <a:latin typeface="Arial" pitchFamily="34" charset="0"/>
                <a:cs typeface="Arial" pitchFamily="34" charset="0"/>
              </a:rPr>
              <a:t>المنتجات تستعمل البناء الضوئي لصنع غذائها( السكر) بنفسها.</a:t>
            </a:r>
          </a:p>
          <a:p>
            <a:pPr marL="0" indent="0"/>
            <a:r>
              <a:rPr lang="ar-QA" b="1" dirty="0" smtClean="0">
                <a:latin typeface="Arial" pitchFamily="34" charset="0"/>
                <a:cs typeface="Arial" pitchFamily="34" charset="0"/>
              </a:rPr>
              <a:t>إنتاج الأكسجين.</a:t>
            </a:r>
          </a:p>
          <a:p>
            <a:pPr marL="0" indent="0" algn="ctr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/>
          </a:bodyPr>
          <a:lstStyle/>
          <a:p>
            <a:r>
              <a:rPr lang="ar-QA" b="1" dirty="0" smtClean="0">
                <a:solidFill>
                  <a:srgbClr val="00B050"/>
                </a:solidFill>
              </a:rPr>
              <a:t>3- تصنيع الكربوهيدرات </a:t>
            </a:r>
          </a:p>
          <a:p>
            <a:r>
              <a:rPr lang="ar-QA" b="1" dirty="0" smtClean="0"/>
              <a:t>تحتوي المنتجات على صبغة خضراء تسمى</a:t>
            </a:r>
          </a:p>
          <a:p>
            <a:pPr>
              <a:buNone/>
            </a:pPr>
            <a:r>
              <a:rPr lang="ar-QA" b="1" dirty="0" smtClean="0"/>
              <a:t> كلوروفيل </a:t>
            </a:r>
            <a:r>
              <a:rPr lang="en-US" b="1" dirty="0" smtClean="0"/>
              <a:t>Chlorophyll</a:t>
            </a:r>
            <a:r>
              <a:rPr lang="ar-QA" b="1" dirty="0" smtClean="0"/>
              <a:t>.</a:t>
            </a:r>
          </a:p>
          <a:p>
            <a:r>
              <a:rPr lang="ar-QA" b="1" dirty="0" smtClean="0"/>
              <a:t>يقوم </a:t>
            </a:r>
            <a:r>
              <a:rPr lang="en-US" b="1" dirty="0" smtClean="0"/>
              <a:t>chlorophyll</a:t>
            </a:r>
            <a:r>
              <a:rPr lang="ar-QA" b="1" dirty="0" smtClean="0"/>
              <a:t> في أثناء عملية البناء الضوئي بامتصاص الطاقة الضوئية.</a:t>
            </a:r>
          </a:p>
          <a:p>
            <a:r>
              <a:rPr lang="ar-QA" b="1" dirty="0" smtClean="0"/>
              <a:t>توجد هذه </a:t>
            </a:r>
            <a:r>
              <a:rPr lang="ar-QA" b="1" dirty="0" err="1" smtClean="0"/>
              <a:t>الصبغات</a:t>
            </a:r>
            <a:r>
              <a:rPr lang="ar-QA" b="1" dirty="0" smtClean="0"/>
              <a:t> في </a:t>
            </a:r>
            <a:r>
              <a:rPr lang="ar-QA" b="1" dirty="0" err="1" smtClean="0"/>
              <a:t>عضيات</a:t>
            </a:r>
            <a:r>
              <a:rPr lang="ar-QA" b="1" dirty="0" smtClean="0"/>
              <a:t> تسمى</a:t>
            </a:r>
          </a:p>
          <a:p>
            <a:pPr>
              <a:buNone/>
            </a:pPr>
            <a:r>
              <a:rPr lang="ar-QA" b="1" dirty="0" smtClean="0"/>
              <a:t> </a:t>
            </a:r>
            <a:r>
              <a:rPr lang="ar-QA" b="1" dirty="0" err="1" smtClean="0"/>
              <a:t>البلاستيدات</a:t>
            </a:r>
            <a:r>
              <a:rPr lang="ar-QA" b="1" dirty="0" smtClean="0"/>
              <a:t> </a:t>
            </a:r>
            <a:r>
              <a:rPr lang="en-US" b="1" dirty="0" smtClean="0"/>
              <a:t>chloroplast</a:t>
            </a:r>
            <a:r>
              <a:rPr lang="ar-QA" b="1" dirty="0" smtClean="0"/>
              <a:t> في الخلايا النباتية.</a:t>
            </a:r>
          </a:p>
          <a:p>
            <a:pPr marL="0" indent="0">
              <a:buNone/>
            </a:pPr>
            <a:endParaRPr lang="ar-QA" b="1" dirty="0" smtClean="0"/>
          </a:p>
          <a:p>
            <a:pPr marL="0" indent="0">
              <a:buNone/>
            </a:pPr>
            <a:endParaRPr lang="ar-QA" b="1" dirty="0" smtClean="0"/>
          </a:p>
          <a:p>
            <a:pPr>
              <a:buNone/>
            </a:pP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1512168"/>
          </a:xfrm>
        </p:spPr>
        <p:txBody>
          <a:bodyPr>
            <a:normAutofit/>
          </a:bodyPr>
          <a:lstStyle/>
          <a:p>
            <a:pPr marL="449263" lvl="1" indent="7938">
              <a:buFont typeface="Arial" pitchFamily="34" charset="0"/>
              <a:buChar char="•"/>
            </a:pPr>
            <a:r>
              <a:rPr lang="ar-QA" b="1" dirty="0" smtClean="0"/>
              <a:t>تستعمل الطاقة الضوئية الممتصة مع ثاني أكسيد الكربون </a:t>
            </a:r>
          </a:p>
          <a:p>
            <a:pPr marL="449263" lvl="1" indent="7938">
              <a:buNone/>
            </a:pPr>
            <a:r>
              <a:rPr lang="ar-QA" b="1" dirty="0" smtClean="0"/>
              <a:t>( تحصل عليه من الهواء) والماء الذي </a:t>
            </a:r>
            <a:r>
              <a:rPr lang="ar-QA" b="1" smtClean="0"/>
              <a:t>تحصل عليه من </a:t>
            </a:r>
            <a:r>
              <a:rPr lang="ar-QA" b="1" dirty="0" smtClean="0"/>
              <a:t>التربة في تصنيع السكر.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r>
              <a:rPr lang="ar-QA" b="1" dirty="0" smtClean="0">
                <a:solidFill>
                  <a:srgbClr val="00B050"/>
                </a:solidFill>
              </a:rPr>
              <a:t>4-المعادلة الكيميائية لعملية البنائي الضوئي</a:t>
            </a:r>
          </a:p>
          <a:p>
            <a:endParaRPr lang="ar-QA" b="1" dirty="0" smtClean="0"/>
          </a:p>
          <a:p>
            <a:endParaRPr lang="ar-QA" b="1" dirty="0" smtClean="0"/>
          </a:p>
          <a:p>
            <a:pPr algn="l"/>
            <a:r>
              <a:rPr lang="en-US" sz="2400" b="1" dirty="0" smtClean="0"/>
              <a:t>6CO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     +     6H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O   +    light energy ---------&gt;</a:t>
            </a:r>
            <a:r>
              <a:rPr lang="en-US" sz="2400" b="1" dirty="0" smtClean="0">
                <a:sym typeface="Wingdings" pitchFamily="2" charset="2"/>
              </a:rPr>
              <a:t>    C</a:t>
            </a:r>
            <a:r>
              <a:rPr lang="en-US" sz="2400" b="1" baseline="-25000" dirty="0" smtClean="0">
                <a:sym typeface="Wingdings" pitchFamily="2" charset="2"/>
              </a:rPr>
              <a:t>6</a:t>
            </a:r>
            <a:r>
              <a:rPr lang="en-US" sz="2400" b="1" dirty="0" smtClean="0">
                <a:sym typeface="Wingdings" pitchFamily="2" charset="2"/>
              </a:rPr>
              <a:t>H</a:t>
            </a:r>
            <a:r>
              <a:rPr lang="en-US" sz="2400" b="1" baseline="-25000" dirty="0" smtClean="0">
                <a:sym typeface="Wingdings" pitchFamily="2" charset="2"/>
              </a:rPr>
              <a:t>12</a:t>
            </a:r>
            <a:r>
              <a:rPr lang="en-US" sz="2400" b="1" dirty="0" smtClean="0">
                <a:sym typeface="Wingdings" pitchFamily="2" charset="2"/>
              </a:rPr>
              <a:t>O</a:t>
            </a:r>
            <a:r>
              <a:rPr lang="en-US" sz="2400" b="1" baseline="-25000" dirty="0" smtClean="0">
                <a:sym typeface="Wingdings" pitchFamily="2" charset="2"/>
              </a:rPr>
              <a:t>6</a:t>
            </a:r>
            <a:r>
              <a:rPr lang="en-US" sz="2400" b="1" dirty="0" smtClean="0">
                <a:sym typeface="Wingdings" pitchFamily="2" charset="2"/>
              </a:rPr>
              <a:t>    + 6O</a:t>
            </a:r>
            <a:r>
              <a:rPr lang="en-US" sz="2400" b="1" baseline="-25000" dirty="0" smtClean="0">
                <a:sym typeface="Wingdings" pitchFamily="2" charset="2"/>
              </a:rPr>
              <a:t>2</a:t>
            </a:r>
            <a:r>
              <a:rPr lang="en-US" sz="2400" b="1" dirty="0" smtClean="0">
                <a:sym typeface="Wingdings" pitchFamily="2" charset="2"/>
              </a:rPr>
              <a:t> </a:t>
            </a:r>
            <a:endParaRPr lang="ar-QA" sz="2400" b="1" dirty="0" smtClean="0">
              <a:sym typeface="Wingdings" pitchFamily="2" charset="2"/>
            </a:endParaRPr>
          </a:p>
          <a:p>
            <a:pPr>
              <a:buNone/>
            </a:pPr>
            <a:r>
              <a:rPr lang="ar-QA" sz="2400" b="1" dirty="0" smtClean="0">
                <a:sym typeface="Wingdings" pitchFamily="2" charset="2"/>
              </a:rPr>
              <a:t>       </a:t>
            </a:r>
            <a:r>
              <a:rPr lang="ar-QA" sz="1800" b="1" dirty="0" smtClean="0">
                <a:sym typeface="Wingdings" pitchFamily="2" charset="2"/>
              </a:rPr>
              <a:t>أكسجين         سكر            كلوروفيل       طاقة الضوء                     ماء           ثاني أكسيد             </a:t>
            </a:r>
          </a:p>
          <a:p>
            <a:pPr>
              <a:buNone/>
            </a:pPr>
            <a:r>
              <a:rPr lang="ar-QA" sz="1800" b="1" dirty="0" smtClean="0">
                <a:sym typeface="Wingdings" pitchFamily="2" charset="2"/>
              </a:rPr>
              <a:t>                                                                                                                   الكربون   </a:t>
            </a:r>
            <a:endParaRPr lang="ar-QA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5- تخزين الكربوهيدرات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/>
          <a:lstStyle/>
          <a:p>
            <a:r>
              <a:rPr lang="ar-QA" b="1" dirty="0" smtClean="0"/>
              <a:t>تخزن النباتات السكر الزائد على حاجاتها على هيئة نشاء أو مواد </a:t>
            </a:r>
            <a:r>
              <a:rPr lang="ar-QA" b="1" dirty="0" err="1" smtClean="0"/>
              <a:t>كربوهيدراتية</a:t>
            </a:r>
            <a:r>
              <a:rPr lang="ar-QA" b="1" dirty="0" smtClean="0"/>
              <a:t> أخرى تستعمله للنمو والاستمرار في الحياة والتكاثر.</a:t>
            </a: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6- الكتلة الحيوية  </a:t>
            </a:r>
            <a:r>
              <a:rPr lang="en-US" sz="3200" b="1" dirty="0" smtClean="0">
                <a:solidFill>
                  <a:srgbClr val="00B050"/>
                </a:solidFill>
              </a:rPr>
              <a:t>Biomass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944"/>
          </a:xfrm>
        </p:spPr>
        <p:txBody>
          <a:bodyPr/>
          <a:lstStyle/>
          <a:p>
            <a:r>
              <a:rPr lang="ar-QA" b="1" u="sng" dirty="0" smtClean="0"/>
              <a:t>الكتلة الحيوية</a:t>
            </a:r>
            <a:r>
              <a:rPr lang="ar-QA" b="1" dirty="0" smtClean="0"/>
              <a:t> هي المواد النباتية والحيوانية التي يمكن حرقها لإنتاج الطاقة.</a:t>
            </a:r>
          </a:p>
          <a:p>
            <a:r>
              <a:rPr lang="ar-QA" b="1" dirty="0" smtClean="0"/>
              <a:t>تنتج النباتات الكتلة الحيوية  </a:t>
            </a:r>
            <a:r>
              <a:rPr lang="en-US" b="1" dirty="0" smtClean="0"/>
              <a:t>  Biomass</a:t>
            </a:r>
            <a:r>
              <a:rPr lang="ar-QA" b="1" dirty="0" smtClean="0"/>
              <a:t> بعملية البناء الضوئي.</a:t>
            </a:r>
          </a:p>
          <a:p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7- العلاقة بين التنفس الخلوي والبناء الضوئي 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b="1" dirty="0" smtClean="0"/>
              <a:t>تصنع المنتجات الغذاء خلال عملية البناء الضوئي.</a:t>
            </a:r>
          </a:p>
          <a:p>
            <a:r>
              <a:rPr lang="ar-QA" b="1" dirty="0" smtClean="0"/>
              <a:t>تقوم المخلوقات الحية في عملية التنفس بتحرير الطاقة المختزنة في الغذاء.</a:t>
            </a:r>
          </a:p>
          <a:p>
            <a:r>
              <a:rPr lang="ar-QA" b="1" dirty="0" smtClean="0"/>
              <a:t>نواتج عملية البناء الضوئي تمثل المواد المتفاعلة في </a:t>
            </a:r>
            <a:r>
              <a:rPr lang="ar-QA" b="1" smtClean="0"/>
              <a:t>عملية التنفس والعكس </a:t>
            </a:r>
            <a:r>
              <a:rPr lang="ar-QA" b="1" dirty="0" smtClean="0"/>
              <a:t>في عملية التنفس.</a:t>
            </a: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215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الوحدة الثانية الدرس الثاني</vt:lpstr>
      <vt:lpstr>Slide 2</vt:lpstr>
      <vt:lpstr>Slide 3</vt:lpstr>
      <vt:lpstr>Slide 4</vt:lpstr>
      <vt:lpstr>Slide 5</vt:lpstr>
      <vt:lpstr>5- تخزين الكربوهيدرات</vt:lpstr>
      <vt:lpstr>6- الكتلة الحيوية  Biomass</vt:lpstr>
      <vt:lpstr>7- العلاقة بين التنفس الخلوي والبناء الضوئي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الدرس الثاني</dc:title>
  <dc:creator>Windows User</dc:creator>
  <cp:lastModifiedBy>Windows User</cp:lastModifiedBy>
  <cp:revision>122</cp:revision>
  <dcterms:created xsi:type="dcterms:W3CDTF">2012-09-22T18:51:38Z</dcterms:created>
  <dcterms:modified xsi:type="dcterms:W3CDTF">2012-10-10T09:08:49Z</dcterms:modified>
</cp:coreProperties>
</file>